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57" r:id="rId4"/>
    <p:sldId id="258" r:id="rId5"/>
    <p:sldId id="259" r:id="rId6"/>
    <p:sldId id="260" r:id="rId7"/>
    <p:sldId id="261" r:id="rId8"/>
    <p:sldId id="262" r:id="rId9"/>
    <p:sldId id="265" r:id="rId10"/>
    <p:sldId id="263" r:id="rId11"/>
    <p:sldId id="264" r:id="rId12"/>
    <p:sldId id="266" r:id="rId13"/>
    <p:sldId id="267" r:id="rId14"/>
    <p:sldId id="268" r:id="rId15"/>
    <p:sldId id="269" r:id="rId16"/>
    <p:sldId id="270" r:id="rId17"/>
    <p:sldId id="271" r:id="rId18"/>
    <p:sldId id="273" r:id="rId1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48" autoAdjust="0"/>
    <p:restoredTop sz="94660"/>
  </p:normalViewPr>
  <p:slideViewPr>
    <p:cSldViewPr>
      <p:cViewPr varScale="1">
        <p:scale>
          <a:sx n="71" d="100"/>
          <a:sy n="71" d="100"/>
        </p:scale>
        <p:origin x="-102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390A31-B7D1-4844-B47F-3A640A4543E2}" type="datetimeFigureOut">
              <a:rPr lang="ru-RU"/>
              <a:pPr>
                <a:defRPr/>
              </a:pPr>
              <a:t>20.09.2014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3EEA57-4067-466E-8A59-A6DF49DF82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57136F-5E0B-4A43-80FC-475852C21923}" type="datetimeFigureOut">
              <a:rPr lang="ru-RU"/>
              <a:pPr>
                <a:defRPr/>
              </a:pPr>
              <a:t>20.09.2014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7466FB-F771-4855-8BCD-E69F4F57A8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815762-3AAA-42FB-91EF-1C01A8C373DE}" type="datetimeFigureOut">
              <a:rPr lang="ru-RU"/>
              <a:pPr>
                <a:defRPr/>
              </a:pPr>
              <a:t>20.09.2014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FE1FE5-2C79-41E7-A73D-F41B5E41F2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AE72BD-097D-4908-A4E3-B47BB7A1B305}" type="datetimeFigureOut">
              <a:rPr lang="ru-RU"/>
              <a:pPr>
                <a:defRPr/>
              </a:pPr>
              <a:t>20.09.2014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5287AC-7C32-487F-A7E3-D7F7889BC2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D21426-AC1E-4294-906E-8670FFFD53C1}" type="datetimeFigureOut">
              <a:rPr lang="ru-RU"/>
              <a:pPr>
                <a:defRPr/>
              </a:pPr>
              <a:t>20.09.2014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BB78DA-D585-4C47-B4B2-0DAA1B97D1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3ABC5C-075D-4116-8FBF-43A7FB83FAFC}" type="datetimeFigureOut">
              <a:rPr lang="ru-RU"/>
              <a:pPr>
                <a:defRPr/>
              </a:pPr>
              <a:t>20.09.2014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32F582-41F3-463A-9724-580FEF77C7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05BDE3-4285-48B5-946F-46CC7C02E502}" type="datetimeFigureOut">
              <a:rPr lang="ru-RU"/>
              <a:pPr>
                <a:defRPr/>
              </a:pPr>
              <a:t>20.09.2014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C10DC5-3EB6-4DAE-880A-B83AEA3A65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AD1659-AC8C-4096-8C08-9240BA8916DF}" type="datetimeFigureOut">
              <a:rPr lang="ru-RU"/>
              <a:pPr>
                <a:defRPr/>
              </a:pPr>
              <a:t>20.09.2014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F8EC39-9091-4075-813B-5A277EFDA5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4F0BFC-0936-4556-B223-D698BC7E73B4}" type="datetimeFigureOut">
              <a:rPr lang="ru-RU"/>
              <a:pPr>
                <a:defRPr/>
              </a:pPr>
              <a:t>20.09.2014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1457C2-BC94-4010-8403-E47C2389AA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C1D7F9-ADD4-426B-8D69-D1FA447F2712}" type="datetimeFigureOut">
              <a:rPr lang="ru-RU"/>
              <a:pPr>
                <a:defRPr/>
              </a:pPr>
              <a:t>20.09.2014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73B05C-F558-4A7C-8D8A-EE492AFC10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664FAF-670B-4B25-9045-550D3EE1DDD0}" type="datetimeFigureOut">
              <a:rPr lang="ru-RU"/>
              <a:pPr>
                <a:defRPr/>
              </a:pPr>
              <a:t>20.09.2014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E68DBE-FAA8-4AEA-89A8-B0B7FDFDB5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954AD75-9485-421C-A17A-3BD03F0ABF28}" type="datetimeFigureOut">
              <a:rPr lang="ru-RU"/>
              <a:pPr>
                <a:defRPr/>
              </a:pPr>
              <a:t>20.09.2014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984AAA3-F2AB-4215-B876-4C1B938177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ervik66.ru/view_post.php?id=7763" TargetMode="External"/><Relationship Id="rId2" Type="http://schemas.openxmlformats.org/officeDocument/2006/relationships/hyperlink" Target="http://doword.ru/astromoiya/17723/index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referat.baza-referat.ru/&#1025;&#1078;" TargetMode="External"/><Relationship Id="rId4" Type="http://schemas.openxmlformats.org/officeDocument/2006/relationships/hyperlink" Target="http://otvet.mail.ru/question/23166877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Заголовок 1"/>
          <p:cNvSpPr>
            <a:spLocks noGrp="1"/>
          </p:cNvSpPr>
          <p:nvPr>
            <p:ph type="ctrTitle"/>
          </p:nvPr>
        </p:nvSpPr>
        <p:spPr>
          <a:xfrm>
            <a:off x="685800" y="476250"/>
            <a:ext cx="7772400" cy="1657350"/>
          </a:xfrm>
        </p:spPr>
        <p:txBody>
          <a:bodyPr/>
          <a:lstStyle/>
          <a:p>
            <a:r>
              <a:rPr lang="ru-RU" sz="2000" b="1" smtClean="0">
                <a:latin typeface="Times New Roman" pitchFamily="18" charset="0"/>
                <a:cs typeface="Times New Roman" pitchFamily="18" charset="0"/>
              </a:rPr>
              <a:t>Муниципальное бюджетное дошкольное </a:t>
            </a:r>
            <a:br>
              <a:rPr lang="ru-RU" sz="20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smtClean="0">
                <a:latin typeface="Times New Roman" pitchFamily="18" charset="0"/>
                <a:cs typeface="Times New Roman" pitchFamily="18" charset="0"/>
              </a:rPr>
              <a:t>образовательное учреждение</a:t>
            </a:r>
            <a:br>
              <a:rPr lang="ru-RU" sz="20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smtClean="0">
                <a:latin typeface="Times New Roman" pitchFamily="18" charset="0"/>
                <a:cs typeface="Times New Roman" pitchFamily="18" charset="0"/>
              </a:rPr>
              <a:t>«Детский сад общеразвивающего вида «Ромашка»</a:t>
            </a:r>
            <a:br>
              <a:rPr lang="ru-RU" sz="20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smtClean="0">
                <a:latin typeface="Times New Roman" pitchFamily="18" charset="0"/>
                <a:cs typeface="Times New Roman" pitchFamily="18" charset="0"/>
              </a:rPr>
              <a:t>Октябрьский район ХМАО - Югры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9878" y="2194586"/>
            <a:ext cx="8424936" cy="3819739"/>
          </a:xfrm>
        </p:spPr>
        <p:txBody>
          <a:bodyPr rtlCol="0">
            <a:normAutofit fontScale="85000" lnSpcReduction="2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Презентация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 Поговорим об осени»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Для детей 5-6 лет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20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2000" b="1" i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Подготовила воспитатель</a:t>
            </a:r>
          </a:p>
          <a:p>
            <a:pPr algn="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Сальникова Лариса Ивановна</a:t>
            </a:r>
          </a:p>
          <a:p>
            <a:pPr algn="r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Унъюган</a:t>
            </a:r>
            <a:endParaRPr lang="ru-RU" sz="24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2014</a:t>
            </a:r>
            <a:endParaRPr lang="ru-RU" sz="24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sz="2000" b="1" smtClean="0">
                <a:latin typeface="Times New Roman" pitchFamily="18" charset="0"/>
                <a:cs typeface="Times New Roman" pitchFamily="18" charset="0"/>
              </a:rPr>
              <a:t>Воспитатель: </a:t>
            </a:r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Насекомые подыскивают себе место, где можно провести зиму: забиваются под кору деревьев, в щелочки домов, прячутся под кучей  травы. </a:t>
            </a:r>
            <a:endParaRPr lang="ru-RU" sz="2000" b="1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530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79512" y="1412776"/>
            <a:ext cx="4170040" cy="278350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AF507438-7753-43E0-B8FC-AC1667EBCBE1}"/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788023" y="1052736"/>
            <a:ext cx="4172273" cy="278350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AF507438-7753-43E0-B8FC-AC1667EBCBE1}"/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788023" y="4005064"/>
            <a:ext cx="2849263" cy="269255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AF507438-7753-43E0-B8FC-AC1667EBCBE1}"/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Воспитатель: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Животные делают запасы продуктов на зиму. Белки, ежи собирают шишки, грибы. Прячут их на ветках деревьев, в дупле, в норе.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Хомяки, бурундуки, мыши запасают свои норы колосками пшеницы, зернышками, семенами растений.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54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74340" y="1484784"/>
            <a:ext cx="4297660" cy="323040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AF507438-7753-43E0-B8FC-AC1667EBCBE1}"/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331640" y="2204864"/>
            <a:ext cx="3333750" cy="33337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AF507438-7753-43E0-B8FC-AC1667EBCBE1}"/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339752" y="2674573"/>
            <a:ext cx="3397968" cy="338437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AF507438-7753-43E0-B8FC-AC1667EBCBE1}"/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419871" y="3284984"/>
            <a:ext cx="4402663" cy="32403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AF507438-7753-43E0-B8FC-AC1667EBCBE1}"/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362200"/>
          </a:xfrm>
        </p:spPr>
        <p:txBody>
          <a:bodyPr rtlCol="0"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- Воспитатель: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Как называется первый месяц осени? 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(Сентябрь)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Что происходит в сентябре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? (Листья на деревьях желтеют, краснеют; люди собирают урожай; насекомые и животные готовятся к зиме)</a:t>
            </a:r>
            <a:br>
              <a:rPr lang="ru-RU" sz="20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Второй месяц осени называется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октябрь.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Повторите, дети. 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(Октябрь)</a:t>
            </a:r>
            <a:br>
              <a:rPr lang="ru-RU" sz="20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В октябре становится намного прохладнее. Все насекомые уже попрятались в укромные местечки. Птицы собираются в стаи и  улетают на юг. 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Какие птицы улетают в теплые края? 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(Утки, соловьи, грачи…)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Деревья роняют свои расписные листья на землю, покрывая ее разноцветным ковром. И это явление называется листопад. На улице уныло. Небо серое и  почти каждый день идет дождь, люди прячутся под зонтом.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79512" y="3212976"/>
            <a:ext cx="4377003" cy="32827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AF507438-7753-43E0-B8FC-AC1667EBCBE1}"/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030861" y="3162164"/>
            <a:ext cx="5051308" cy="338437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AF507438-7753-43E0-B8FC-AC1667EBCBE1}"/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5393257" y="2852936"/>
            <a:ext cx="3490145" cy="378449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AF507438-7753-43E0-B8FC-AC1667EBCBE1}"/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4450"/>
          </a:xfrm>
        </p:spPr>
        <p:txBody>
          <a:bodyPr rtlCol="0"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Воспитатель: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Послушайте, что пишут поэты об октябре.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Серый день короче ночи, 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Холодна в реке вода, 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Частый дождик землю мочит, 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Свищет ветер в проводах. 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Опадают листья в лужи, 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Хлеб убрали в закрома, 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До прихода зимней стужи 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Утепляются дома.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(Г. </a:t>
            </a:r>
            <a:r>
              <a:rPr lang="ru-RU" sz="1600" i="1" dirty="0" err="1" smtClean="0">
                <a:latin typeface="Times New Roman" pitchFamily="18" charset="0"/>
                <a:cs typeface="Times New Roman" pitchFamily="18" charset="0"/>
              </a:rPr>
              <a:t>Ладонщиков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)</a:t>
            </a:r>
            <a:br>
              <a:rPr lang="ru-RU" sz="16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Ребята, что происходит в октябре с природой? Какие явления можно наблюдать?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(Листопад, отлет птиц в теплые края, дожди)</a:t>
            </a:r>
            <a:br>
              <a:rPr lang="ru-RU" sz="16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Правильно! И последний осенний месяц называется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ноябрь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Повторите, как называется последний месяц осени? 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(Ноябрь).</a:t>
            </a:r>
            <a:br>
              <a:rPr lang="ru-RU" sz="16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В ноябре, в ноябре </a:t>
            </a:r>
            <a:br>
              <a:rPr lang="ru-RU" sz="16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 Каждый зверь в своей норе </a:t>
            </a:r>
            <a:br>
              <a:rPr lang="ru-RU" sz="16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 Сладко спит и видит сны </a:t>
            </a:r>
            <a:br>
              <a:rPr lang="ru-RU" sz="16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 В ожидании весны.</a:t>
            </a:r>
            <a:br>
              <a:rPr lang="ru-RU" sz="16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Заглянула осень в сад - </a:t>
            </a:r>
            <a:br>
              <a:rPr lang="ru-RU" sz="16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 Птицы улетели. </a:t>
            </a:r>
            <a:br>
              <a:rPr lang="ru-RU" sz="16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 За окном с утра шуршат </a:t>
            </a:r>
            <a:br>
              <a:rPr lang="ru-RU" sz="16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 Жёлтые метели. </a:t>
            </a:r>
            <a:br>
              <a:rPr lang="ru-RU" sz="16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 Под ногами первый лёд </a:t>
            </a:r>
            <a:br>
              <a:rPr lang="ru-RU" sz="16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 Крошится, ломается. </a:t>
            </a:r>
            <a:br>
              <a:rPr lang="ru-RU" sz="16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 Воробей в саду вздохнёт, </a:t>
            </a:r>
            <a:br>
              <a:rPr lang="ru-RU" sz="16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 А запеть – </a:t>
            </a:r>
            <a:br>
              <a:rPr lang="ru-RU" sz="16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 Стесняется. (</a:t>
            </a:r>
            <a:r>
              <a:rPr lang="ru-RU" sz="1600" i="1" dirty="0" err="1" smtClean="0">
                <a:latin typeface="Times New Roman" pitchFamily="18" charset="0"/>
                <a:cs typeface="Times New Roman" pitchFamily="18" charset="0"/>
              </a:rPr>
              <a:t>Е.Жданова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5364088" y="188640"/>
            <a:ext cx="3359768" cy="251982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/>
            </a:extLst>
          </a:blip>
          <a:srcRect l="7695" t="6071" r="5290" b="5345"/>
          <a:stretch/>
        </p:blipFill>
        <p:spPr bwMode="auto">
          <a:xfrm>
            <a:off x="4947973" y="3573016"/>
            <a:ext cx="3080411" cy="313591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Воспитатель: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ноябре наступают первые холода. Лужи по утрам покрываются корочкой льда. С неба вместе с холодным дождем падают снежинки. На деревьях нет ни одного листочка. Люди одевают теплую одежду. Какую одежду и обувь одевают люди в холодное время года? 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(Шапки, куртки, пальто, шарфы, сапоги, ботинки)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26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10986" y="1564309"/>
            <a:ext cx="2852936" cy="213970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AF507438-7753-43E0-B8FC-AC1667EBCBE1}"/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491880" y="1581956"/>
            <a:ext cx="2852936" cy="2139702"/>
          </a:xfrm>
          <a:prstGeom prst="roundRect">
            <a:avLst>
              <a:gd name="adj" fmla="val 5536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AF507438-7753-43E0-B8FC-AC1667EBCBE1}"/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6646642" y="1564309"/>
            <a:ext cx="2219210" cy="221921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AF507438-7753-43E0-B8FC-AC1667EBCBE1}"/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38775" y="3930540"/>
            <a:ext cx="2893065" cy="267608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AF507438-7753-43E0-B8FC-AC1667EBCBE1}"/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779912" y="3975389"/>
            <a:ext cx="3538658" cy="259855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AF507438-7753-43E0-B8FC-AC1667EBCBE1}"/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50" y="274638"/>
            <a:ext cx="8990013" cy="922337"/>
          </a:xfrm>
        </p:spPr>
        <p:txBody>
          <a:bodyPr rtlCol="0"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Воспитатель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Многие животные впали в зимнюю спячку. Какие, назовите? (Медведи, ежи, барсуки, лягушки, змеи, ящерицы, летучие мыши, ондатры).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Правильно, за лето эти животные копят жир,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ч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тобы зимой, во время спячки, он их грел, и они не замерзли. Ежи, барсуки, ондатры натаскивают в свои норы много разной травы, пуха, делают себе в норе теплую лежанку. Медведи забираются в берлогу.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50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57166" y="1598570"/>
            <a:ext cx="2273829" cy="17053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AF507438-7753-43E0-B8FC-AC1667EBCBE1}"/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536915" y="4049624"/>
            <a:ext cx="3104342" cy="23282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AF507438-7753-43E0-B8FC-AC1667EBCBE1}"/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411760" y="1554791"/>
            <a:ext cx="2160240" cy="17746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AF507438-7753-43E0-B8FC-AC1667EBCBE1}"/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57166" y="4049624"/>
            <a:ext cx="2143125" cy="21431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AF507438-7753-43E0-B8FC-AC1667EBCBE1}"/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658424" y="1563919"/>
            <a:ext cx="2576656" cy="17746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AF507438-7753-43E0-B8FC-AC1667EBCBE1}"/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/>
            </a:extLst>
          </a:blip>
          <a:srcRect l="18768" r="9809"/>
          <a:stretch/>
        </p:blipFill>
        <p:spPr bwMode="auto">
          <a:xfrm>
            <a:off x="7261990" y="1512962"/>
            <a:ext cx="1785259" cy="187658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AF507438-7753-43E0-B8FC-AC1667EBCBE1}"/>
          </a:extLst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6012160" y="4054561"/>
            <a:ext cx="2857500" cy="21431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AF507438-7753-43E0-B8FC-AC1667EBCBE1}"/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83362"/>
          </a:xfrm>
        </p:spPr>
        <p:txBody>
          <a:bodyPr/>
          <a:lstStyle/>
          <a:p>
            <a:pPr algn="l"/>
            <a:r>
              <a:rPr lang="ru-RU" sz="2000" b="1" smtClean="0">
                <a:latin typeface="Times New Roman" pitchFamily="18" charset="0"/>
                <a:cs typeface="Times New Roman" pitchFamily="18" charset="0"/>
              </a:rPr>
              <a:t>Воспитатель: </a:t>
            </a:r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Вот так и проходит осень, а за осенью какое время года приходит? </a:t>
            </a:r>
            <a:r>
              <a:rPr lang="ru-RU" sz="2000" i="1" smtClean="0">
                <a:latin typeface="Times New Roman" pitchFamily="18" charset="0"/>
                <a:cs typeface="Times New Roman" pitchFamily="18" charset="0"/>
              </a:rPr>
              <a:t>(Зима)</a:t>
            </a:r>
            <a:br>
              <a:rPr lang="ru-RU" sz="2000" i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- Какие осенние месяцы вы запомнили? </a:t>
            </a:r>
            <a:r>
              <a:rPr lang="ru-RU" sz="2000" i="1" smtClean="0">
                <a:latin typeface="Times New Roman" pitchFamily="18" charset="0"/>
                <a:cs typeface="Times New Roman" pitchFamily="18" charset="0"/>
              </a:rPr>
              <a:t>(Сентябрь, октябрь, ноябрь)</a:t>
            </a:r>
            <a:br>
              <a:rPr lang="ru-RU" sz="2000" i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i="1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Что происходит с растительным и животным миром в сентябре (октябре, ноябре)? </a:t>
            </a:r>
            <a:r>
              <a:rPr lang="ru-RU" sz="2000" i="1" smtClean="0">
                <a:latin typeface="Times New Roman" pitchFamily="18" charset="0"/>
                <a:cs typeface="Times New Roman" pitchFamily="18" charset="0"/>
              </a:rPr>
              <a:t>(Ответы детей)</a:t>
            </a:r>
            <a:br>
              <a:rPr lang="ru-RU" sz="2000" i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i="1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Молодцы! А теперь послушайте приметы и поговорки об осени и объясните, как вы их понимаете?</a:t>
            </a:r>
            <a:br>
              <a:rPr lang="ru-RU" sz="200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smtClean="0">
                <a:latin typeface="Times New Roman" pitchFamily="18" charset="0"/>
                <a:cs typeface="Times New Roman" pitchFamily="18" charset="0"/>
              </a:rPr>
              <a:t>Приметы сентября:</a:t>
            </a:r>
            <a:br>
              <a:rPr lang="ru-RU" sz="20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Начали</a:t>
            </a:r>
            <a:r>
              <a:rPr lang="ru-RU" sz="2000" b="1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собирать шиповник - сентябрь пришел.</a:t>
            </a:r>
            <a:br>
              <a:rPr lang="ru-RU" sz="200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- О начале грибной поры предупреждают густые теплые туманы.</a:t>
            </a:r>
            <a:br>
              <a:rPr lang="ru-RU" sz="200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- Если в дождливую ночь сова часто ухает, быть завтра хорошей погоде.</a:t>
            </a:r>
            <a:br>
              <a:rPr lang="ru-RU" sz="200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- Лягушки прыгают на берег и днем квакают, а рыбы выпрыгивают из воды - будет дождь.</a:t>
            </a:r>
            <a:br>
              <a:rPr lang="ru-RU" sz="200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- Перистые облака - предвестники близких перелетов птичьих стай.</a:t>
            </a:r>
            <a:br>
              <a:rPr lang="ru-RU" sz="200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- Гром в сентябре предвещает теплую осень.</a:t>
            </a:r>
            <a:br>
              <a:rPr lang="ru-RU" sz="200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- Сентябрь без плодов не бывает.</a:t>
            </a:r>
            <a:br>
              <a:rPr lang="ru-RU" sz="200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- Сентябрь - вечер года. </a:t>
            </a:r>
            <a:r>
              <a:rPr lang="ru-RU" sz="2000" i="1" smtClean="0">
                <a:latin typeface="Times New Roman" pitchFamily="18" charset="0"/>
                <a:cs typeface="Times New Roman" pitchFamily="18" charset="0"/>
              </a:rPr>
              <a:t>(Дети объясняют значение поговорок по своему понятию)</a:t>
            </a:r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smtClean="0">
                <a:latin typeface="Times New Roman" pitchFamily="18" charset="0"/>
                <a:cs typeface="Times New Roman" pitchFamily="18" charset="0"/>
              </a:rPr>
            </a:br>
            <a:endParaRPr lang="ru-RU" sz="200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34087"/>
          </a:xfrm>
        </p:spPr>
        <p:txBody>
          <a:bodyPr rtlCol="0"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Приметы октября: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Гром в октябре предвещает бесснежную, короткую и мягкую зиму.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-Первый снег выпадает за сорок дней до настоящей зимы. 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Листопад прошел быстро - скоро наступит стужа и зима будет суровой, а если листья остаются зелеными и долго держатся на деревьях - зима будет короткая, с небольшими морозами. 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Сентябрь пахнет яблоком, октябрь - капустой.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В октябре ни на колесах, ни на санях.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Октябрь то плачет, то смеется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. (Дети объясняют значение поговорок по своему понятию)</a:t>
            </a:r>
            <a:br>
              <a:rPr lang="ru-RU" sz="20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Приметы ноября: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Охотник (ловец) пороши, что праздника ждет.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У ноября изо льда корона, из инея - перстенек, снегом низан поясок.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Иней на деревьях - к морозам, туман - к оттепели.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В ноябре зима с осенью борются.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В ноябре с утра может дождь дождить, а к вечеру сугробами снег лежать.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Комары в ноябре - быть мягкой зиме.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Кто в ноябре не зябнет, тот и в декабре (январе) не замерзнет. 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(Дети объясняют значение поговорок по своему понятию)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Воспитатель: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Сегодня мы пойдем на прогулку и все вместе попробуем найти приметы сентября.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37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Список литературы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1.Примерная основная общеобразовательная программа дошкольного образования «От рождения до школы» под редакцией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Н.Е.Вераксы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Т.С.Комаровой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М.А.Васильевой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– 2-е изд.,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испр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и доп.-М.: МОЗАИКА-СИНТЕЗ, 2011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Интернет-ресурсы:</a:t>
            </a:r>
          </a:p>
          <a:p>
            <a:pPr marL="457200" indent="-457200" fontAlgn="auto">
              <a:spcAft>
                <a:spcPts val="0"/>
              </a:spcAft>
              <a:buFont typeface="Arial" pitchFamily="34" charset="0"/>
              <a:buAutoNum type="arabicPeriod"/>
              <a:defRPr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nsportal.ru›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Детский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сад›Разное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›…/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prezentatsiya-osen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 fontAlgn="auto">
              <a:spcAft>
                <a:spcPts val="0"/>
              </a:spcAft>
              <a:buFont typeface="Arial" pitchFamily="34" charset="0"/>
              <a:buAutoNum type="arabicPeriod"/>
              <a:defRPr/>
            </a:pP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dou-sad.ru›index.php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literatura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/22-stikhi…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ob-oseni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 fontAlgn="auto">
              <a:spcAft>
                <a:spcPts val="0"/>
              </a:spcAft>
              <a:buFont typeface="Arial" pitchFamily="34" charset="0"/>
              <a:buAutoNum type="arabicPeriod"/>
              <a:defRPr/>
            </a:pP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doshvozrast.ru›roditeli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/roditelistihi08.htm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 fontAlgn="auto">
              <a:spcAft>
                <a:spcPts val="0"/>
              </a:spcAft>
              <a:buFont typeface="Arial" pitchFamily="34" charset="0"/>
              <a:buAutoNum type="arabicPeriod"/>
              <a:defRPr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hlinkClick r:id="rId2"/>
              </a:rPr>
              <a:t>http://doword.ru/astromoiya/17723/index.html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 fontAlgn="auto">
              <a:spcAft>
                <a:spcPts val="0"/>
              </a:spcAft>
              <a:buFont typeface="Arial" pitchFamily="34" charset="0"/>
              <a:buAutoNum type="arabicPeriod"/>
              <a:defRPr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hlinkClick r:id="rId3"/>
              </a:rPr>
              <a:t>http://www.pervik66.ru/view_post.php?id=7763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 fontAlgn="auto">
              <a:spcAft>
                <a:spcPts val="0"/>
              </a:spcAft>
              <a:buFont typeface="Arial" pitchFamily="34" charset="0"/>
              <a:buAutoNum type="arabicPeriod"/>
              <a:defRPr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hlinkClick r:id="rId4"/>
              </a:rPr>
              <a:t>http://otvet.mail.ru/question/23166877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 fontAlgn="auto">
              <a:spcAft>
                <a:spcPts val="0"/>
              </a:spcAft>
              <a:buFont typeface="Arial" pitchFamily="34" charset="0"/>
              <a:buAutoNum type="arabicPeriod"/>
              <a:defRPr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hlinkClick r:id="rId5"/>
              </a:rPr>
              <a:t>http://wreferat.baza-referat.ru/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  <a:hlinkClick r:id="rId5"/>
              </a:rPr>
              <a:t>Ёж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 fontAlgn="auto">
              <a:spcAft>
                <a:spcPts val="0"/>
              </a:spcAft>
              <a:buFont typeface="Arial" pitchFamily="34" charset="0"/>
              <a:buAutoNum type="arabicPeriod"/>
              <a:defRPr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http://www.nbrkomi.ru/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/base/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raiony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vuktyl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osobo_ohranyaemye_prirodny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…</a:t>
            </a:r>
            <a:endParaRPr lang="ru-RU" sz="20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sz="2000" b="1" smtClean="0"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 Закрепить знания детей об осени, её признаках  и особенностях. Развивать у детей образное мышление  при помощи народных примет, поговорок.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Оборудование:</a:t>
            </a:r>
          </a:p>
          <a:p>
            <a:pPr marL="457200" indent="-457200" fontAlgn="auto">
              <a:spcAft>
                <a:spcPts val="0"/>
              </a:spcAft>
              <a:buFont typeface="Arial" pitchFamily="34" charset="0"/>
              <a:buAutoNum type="arabicPeriod"/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Презентация об осени.</a:t>
            </a:r>
          </a:p>
          <a:p>
            <a:pPr marL="457200" indent="-457200" fontAlgn="auto">
              <a:spcAft>
                <a:spcPts val="0"/>
              </a:spcAft>
              <a:buFont typeface="Arial" pitchFamily="34" charset="0"/>
              <a:buAutoNum type="arabicPeriod"/>
              <a:defRPr/>
            </a:pP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Аудиосопровождение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«Релаксация».</a:t>
            </a:r>
          </a:p>
          <a:p>
            <a:pPr marL="457200" indent="-457200" fontAlgn="auto">
              <a:spcAft>
                <a:spcPts val="0"/>
              </a:spcAft>
              <a:buFont typeface="Arial" pitchFamily="34" charset="0"/>
              <a:buAutoNum type="arabicPeriod"/>
              <a:defRPr/>
            </a:pPr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Мультимедийное устройство.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4175" y="115888"/>
            <a:ext cx="8551863" cy="1441450"/>
          </a:xfrm>
        </p:spPr>
        <p:txBody>
          <a:bodyPr rtlCol="0"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Воспитатель: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Ребята, какое время года вы видите на картинах?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(Лето, осень, весна, зима)</a:t>
            </a:r>
            <a:br>
              <a:rPr lang="ru-RU" sz="14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 Объясните, почему вы так думаете? 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Дети: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Летом цветут цветы. На картине тоже цветут ромашки…                       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 Осенью листья становятся разноцветными и опадают с деревьев. На картине изображены опавшие листья…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 Весной цветут яблони и прилетают из теплых краев птицы. На картине изображена ветка цветущей яблони и прилетевшая с юга птица…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 Зимой все вокруг покрыто снегом. На картине лес, река, земля покрыты снегом…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2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23528" y="1484785"/>
            <a:ext cx="3350982" cy="250846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AF507438-7753-43E0-B8FC-AC1667EBCBE1}"/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77406" y="4149080"/>
            <a:ext cx="3362080" cy="25215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AF507438-7753-43E0-B8FC-AC1667EBCBE1}"/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5475331" y="1484784"/>
            <a:ext cx="3460567" cy="250846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AF507438-7753-43E0-B8FC-AC1667EBCBE1}"/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5460456" y="4149079"/>
            <a:ext cx="3395781" cy="258919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AF507438-7753-43E0-B8FC-AC1667EBCBE1}"/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/>
          <p:cNvSpPr>
            <a:spLocks noGrp="1"/>
          </p:cNvSpPr>
          <p:nvPr>
            <p:ph type="title"/>
          </p:nvPr>
        </p:nvSpPr>
        <p:spPr>
          <a:xfrm>
            <a:off x="457200" y="2276475"/>
            <a:ext cx="8229600" cy="1728788"/>
          </a:xfrm>
        </p:spPr>
        <p:txBody>
          <a:bodyPr/>
          <a:lstStyle/>
          <a:p>
            <a:pPr algn="l"/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Воспитатель: </a:t>
            </a:r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Отгадайте загадку, и узнаете, о каком времени года мы поговорим сегодня.</a:t>
            </a:r>
            <a:br>
              <a:rPr lang="ru-RU" sz="180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i="1" smtClean="0">
                <a:latin typeface="Times New Roman" pitchFamily="18" charset="0"/>
                <a:cs typeface="Times New Roman" pitchFamily="18" charset="0"/>
              </a:rPr>
              <a:t>- Несу я урожаи,</a:t>
            </a:r>
            <a:br>
              <a:rPr lang="ru-RU" sz="1800" i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i="1" smtClean="0">
                <a:latin typeface="Times New Roman" pitchFamily="18" charset="0"/>
                <a:cs typeface="Times New Roman" pitchFamily="18" charset="0"/>
              </a:rPr>
              <a:t> Поля вновь засеваю,</a:t>
            </a:r>
            <a:br>
              <a:rPr lang="ru-RU" sz="1800" i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i="1" smtClean="0">
                <a:latin typeface="Times New Roman" pitchFamily="18" charset="0"/>
                <a:cs typeface="Times New Roman" pitchFamily="18" charset="0"/>
              </a:rPr>
              <a:t> Птиц к югу отправляю,</a:t>
            </a:r>
            <a:br>
              <a:rPr lang="ru-RU" sz="1800" i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i="1" smtClean="0">
                <a:latin typeface="Times New Roman" pitchFamily="18" charset="0"/>
                <a:cs typeface="Times New Roman" pitchFamily="18" charset="0"/>
              </a:rPr>
              <a:t> Деревья раздеваю я,</a:t>
            </a:r>
            <a:br>
              <a:rPr lang="ru-RU" sz="1800" i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i="1" smtClean="0">
                <a:latin typeface="Times New Roman" pitchFamily="18" charset="0"/>
                <a:cs typeface="Times New Roman" pitchFamily="18" charset="0"/>
              </a:rPr>
              <a:t>Не касаясь  елочек и сосен.</a:t>
            </a:r>
            <a:br>
              <a:rPr lang="ru-RU" sz="1800" i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i="1" smtClean="0">
                <a:latin typeface="Times New Roman" pitchFamily="18" charset="0"/>
                <a:cs typeface="Times New Roman" pitchFamily="18" charset="0"/>
              </a:rPr>
              <a:t> Я - ...</a:t>
            </a:r>
            <a:br>
              <a:rPr lang="ru-RU" sz="1800" i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i="1" smtClean="0">
                <a:latin typeface="Times New Roman" pitchFamily="18" charset="0"/>
                <a:cs typeface="Times New Roman" pitchFamily="18" charset="0"/>
              </a:rPr>
              <a:t> (Осень)</a:t>
            </a:r>
            <a:br>
              <a:rPr lang="ru-RU" sz="1800" i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i="1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i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i="1" smtClean="0">
                <a:latin typeface="Times New Roman" pitchFamily="18" charset="0"/>
                <a:cs typeface="Times New Roman" pitchFamily="18" charset="0"/>
              </a:rPr>
              <a:t>- Правильно, ребята, это осень. И сегодня мы поговорим об осени, о том, что происходит в природе в это время года.</a:t>
            </a:r>
            <a:br>
              <a:rPr lang="ru-RU" sz="1800" i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i="1" smtClean="0">
                <a:latin typeface="Times New Roman" pitchFamily="18" charset="0"/>
                <a:cs typeface="Times New Roman" pitchFamily="18" charset="0"/>
              </a:rPr>
              <a:t>Узнаем, какие приметы, пословицы, да поговорки  придумал народ об осени.</a:t>
            </a:r>
            <a:br>
              <a:rPr lang="ru-RU" sz="1800" i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- Начинается осень с месяца, который называется </a:t>
            </a:r>
            <a:r>
              <a:rPr lang="ru-RU" sz="1800" b="1" i="1" smtClean="0">
                <a:latin typeface="Times New Roman" pitchFamily="18" charset="0"/>
                <a:cs typeface="Times New Roman" pitchFamily="18" charset="0"/>
              </a:rPr>
              <a:t>сентябрь.</a:t>
            </a:r>
            <a:br>
              <a:rPr lang="ru-RU" sz="1800" b="1" i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- Повторите, как называется первый месяц осени? </a:t>
            </a:r>
            <a:r>
              <a:rPr lang="ru-RU" sz="1800" i="1" smtClean="0">
                <a:latin typeface="Times New Roman" pitchFamily="18" charset="0"/>
                <a:cs typeface="Times New Roman" pitchFamily="18" charset="0"/>
              </a:rPr>
              <a:t>(Сентябрь)</a:t>
            </a:r>
            <a:br>
              <a:rPr lang="ru-RU" sz="1800" i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i="1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Осень очень красивое время года, поэтому поэты очень любят писать о ней стихи. Послушайте, что написала поэтесс Ирина Бутримова о сентябре.</a:t>
            </a:r>
            <a:endParaRPr lang="ru-RU" sz="1800" b="1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Заголовок 1"/>
          <p:cNvSpPr>
            <a:spLocks noGrp="1"/>
          </p:cNvSpPr>
          <p:nvPr>
            <p:ph type="title"/>
          </p:nvPr>
        </p:nvSpPr>
        <p:spPr>
          <a:xfrm>
            <a:off x="395288" y="115888"/>
            <a:ext cx="8229600" cy="3673475"/>
          </a:xfrm>
        </p:spPr>
        <p:txBody>
          <a:bodyPr/>
          <a:lstStyle/>
          <a:p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Голубое небо, яркие цветы, </a:t>
            </a:r>
            <a:br>
              <a:rPr lang="ru-RU" sz="180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 Золотая осень чудной красоты. </a:t>
            </a:r>
            <a:br>
              <a:rPr lang="ru-RU" sz="180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 Сколько солнца, света, нежного тепла, </a:t>
            </a:r>
            <a:br>
              <a:rPr lang="ru-RU" sz="180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 Это бабье лето осень нам дала. </a:t>
            </a:r>
            <a:br>
              <a:rPr lang="ru-RU" sz="180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 Рады мы последним теплым, ясным дням, </a:t>
            </a:r>
            <a:br>
              <a:rPr lang="ru-RU" sz="180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 На пеньках опятам, в небе журавлям. </a:t>
            </a:r>
            <a:r>
              <a:rPr lang="ru-RU" sz="1800" smtClean="0"/>
              <a:t/>
            </a:r>
            <a:br>
              <a:rPr lang="ru-RU" sz="1800" smtClean="0"/>
            </a:br>
            <a:r>
              <a:rPr lang="ru-RU" sz="1800" smtClean="0"/>
              <a:t> </a:t>
            </a:r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Будто бы художник смелою рукой </a:t>
            </a:r>
            <a:br>
              <a:rPr lang="ru-RU" sz="180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 Расписал берёзы краской золотой, </a:t>
            </a:r>
            <a:br>
              <a:rPr lang="ru-RU" sz="180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 А, добавив красной, расписал кусты </a:t>
            </a:r>
            <a:br>
              <a:rPr lang="ru-RU" sz="180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 Клёны и осины дивной красоты. </a:t>
            </a:r>
            <a:br>
              <a:rPr lang="ru-RU" sz="180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 Получилась осень-глаз не оторвать! </a:t>
            </a:r>
            <a:br>
              <a:rPr lang="ru-RU" sz="180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 Кто ещё сумеет так нарисовать? </a:t>
            </a:r>
            <a:r>
              <a:rPr lang="ru-RU" sz="1800" i="1" smtClean="0">
                <a:latin typeface="Times New Roman" pitchFamily="18" charset="0"/>
                <a:cs typeface="Times New Roman" pitchFamily="18" charset="0"/>
              </a:rPr>
              <a:t>(И. Бутримова)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396734" y="3789040"/>
            <a:ext cx="4608512" cy="28803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950" y="0"/>
            <a:ext cx="8928100" cy="4868863"/>
          </a:xfrm>
        </p:spPr>
        <p:txBody>
          <a:bodyPr rtlCol="0"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Воспитатель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В сентябре лето прощается с нами и уступает место осени. Осень нас радует последними теплыми деньками, разукрашивает листья деревьев разным цветом. 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- Осенью, в сентябре поспевает урожай.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Что поспевает на огородах? 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(Капуста, картошка, свекла, морковь…)</a:t>
            </a:r>
            <a:br>
              <a:rPr lang="ru-RU" sz="20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23163" y="4041697"/>
            <a:ext cx="4248472" cy="265529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AF507438-7753-43E0-B8FC-AC1667EBCBE1}"/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5796136" y="2012192"/>
            <a:ext cx="3231257" cy="46848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AF507438-7753-43E0-B8FC-AC1667EBCBE1}"/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79512" y="1366536"/>
            <a:ext cx="3250792" cy="261575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AF507438-7753-43E0-B8FC-AC1667EBCBE1}"/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Заголовок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936625"/>
          </a:xfrm>
        </p:spPr>
        <p:txBody>
          <a:bodyPr/>
          <a:lstStyle/>
          <a:p>
            <a:pPr algn="l"/>
            <a:r>
              <a:rPr lang="ru-RU" sz="2000" b="1" smtClean="0">
                <a:latin typeface="Times New Roman" pitchFamily="18" charset="0"/>
                <a:cs typeface="Times New Roman" pitchFamily="18" charset="0"/>
              </a:rPr>
              <a:t>Воспитатель: </a:t>
            </a:r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Что поспевает в садах? </a:t>
            </a:r>
            <a:r>
              <a:rPr lang="ru-RU" sz="2000" i="1" smtClean="0">
                <a:latin typeface="Times New Roman" pitchFamily="18" charset="0"/>
                <a:cs typeface="Times New Roman" pitchFamily="18" charset="0"/>
              </a:rPr>
              <a:t>(Яблоки)</a:t>
            </a:r>
            <a:br>
              <a:rPr lang="ru-RU" sz="2000" i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- Какие еще фрукты поспевают в сентябре? </a:t>
            </a:r>
            <a:r>
              <a:rPr lang="ru-RU" sz="2000" i="1" smtClean="0">
                <a:latin typeface="Times New Roman" pitchFamily="18" charset="0"/>
                <a:cs typeface="Times New Roman" pitchFamily="18" charset="0"/>
              </a:rPr>
              <a:t>(Виноград. Сливы. Груши…)</a:t>
            </a:r>
          </a:p>
        </p:txBody>
      </p:sp>
      <p:sp>
        <p:nvSpPr>
          <p:cNvPr id="19458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79512" y="1052736"/>
            <a:ext cx="4759694" cy="328418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AF507438-7753-43E0-B8FC-AC1667EBCBE1}"/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5104861" y="3501008"/>
            <a:ext cx="4007091" cy="300531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AF507438-7753-43E0-B8FC-AC1667EBCBE1}"/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37838" y="1125077"/>
            <a:ext cx="3642074" cy="304411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AF507438-7753-43E0-B8FC-AC1667EBCBE1}"/>
          </a:extLst>
        </p:spPr>
      </p:pic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>
          <a:xfrm>
            <a:off x="179388" y="274638"/>
            <a:ext cx="8778875" cy="777875"/>
          </a:xfrm>
        </p:spPr>
        <p:txBody>
          <a:bodyPr/>
          <a:lstStyle/>
          <a:p>
            <a:pPr algn="l"/>
            <a:r>
              <a:rPr lang="ru-RU" sz="2000" b="1" smtClean="0">
                <a:latin typeface="Times New Roman" pitchFamily="18" charset="0"/>
                <a:cs typeface="Times New Roman" pitchFamily="18" charset="0"/>
              </a:rPr>
              <a:t>Воспитатель:</a:t>
            </a:r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 Кто знает, каким урожаем радует нас лес нашего поселка? </a:t>
            </a:r>
            <a:r>
              <a:rPr lang="ru-RU" sz="2000" i="1" smtClean="0">
                <a:latin typeface="Times New Roman" pitchFamily="18" charset="0"/>
                <a:cs typeface="Times New Roman" pitchFamily="18" charset="0"/>
              </a:rPr>
              <a:t>(Грибами, ягодами: брусникой, клюквой, черникой, морошкой…)</a:t>
            </a:r>
            <a:endParaRPr lang="ru-RU" sz="2000" b="1" i="1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545975" y="1125077"/>
            <a:ext cx="4651453" cy="32443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AF507438-7753-43E0-B8FC-AC1667EBCBE1}"/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115616" y="1152797"/>
            <a:ext cx="4288890" cy="321666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AF507438-7753-43E0-B8FC-AC1667EBCBE1}"/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675231" y="1152796"/>
            <a:ext cx="4083118" cy="33563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AF507438-7753-43E0-B8FC-AC1667EBCBE1}"/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267743" y="1156178"/>
            <a:ext cx="4657833" cy="349695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AF507438-7753-43E0-B8FC-AC1667EBCBE1}"/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933847" y="1156178"/>
            <a:ext cx="6132167" cy="364097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AF507438-7753-43E0-B8FC-AC1667EBCBE1}"/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447390" y="1207085"/>
            <a:ext cx="5618623" cy="421396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AF507438-7753-43E0-B8FC-AC1667EBCBE1}"/>
          </a:extLst>
        </p:spPr>
      </p:pic>
      <p:sp>
        <p:nvSpPr>
          <p:cNvPr id="20489" name="TextBox 3"/>
          <p:cNvSpPr txBox="1">
            <a:spLocks noChangeArrowheads="1"/>
          </p:cNvSpPr>
          <p:nvPr/>
        </p:nvSpPr>
        <p:spPr bwMode="auto">
          <a:xfrm>
            <a:off x="138113" y="5661025"/>
            <a:ext cx="88265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latin typeface="Times New Roman" pitchFamily="18" charset="0"/>
                <a:cs typeface="Times New Roman" pitchFamily="18" charset="0"/>
              </a:rPr>
              <a:t>Воспитатель: </a:t>
            </a:r>
            <a:r>
              <a:rPr lang="ru-RU" sz="2000">
                <a:latin typeface="Times New Roman" pitchFamily="18" charset="0"/>
                <a:cs typeface="Times New Roman" pitchFamily="18" charset="0"/>
              </a:rPr>
              <a:t>Вы правильно назвали ягоды нашего леса. А кто знает названия грибов? </a:t>
            </a:r>
            <a:r>
              <a:rPr lang="ru-RU" sz="2000" i="1">
                <a:latin typeface="Times New Roman" pitchFamily="18" charset="0"/>
                <a:cs typeface="Times New Roman" pitchFamily="18" charset="0"/>
              </a:rPr>
              <a:t>(Подберезовики. Подосиновики, белые, сыроежки, грузди…)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 rtlCol="0"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Воспитатель: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А еще богат наш сибирский лес кедровыми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щишками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которыми любят полакомиться  не только люди, но и животные. Растут они на кедре.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06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23528" y="1772816"/>
            <a:ext cx="3301788" cy="38164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AF507438-7753-43E0-B8FC-AC1667EBCBE1}"/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601142" y="1268760"/>
            <a:ext cx="3504653" cy="263118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AF507438-7753-43E0-B8FC-AC1667EBCBE1}"/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661999" y="4077072"/>
            <a:ext cx="3443796" cy="25854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AF507438-7753-43E0-B8FC-AC1667EBCBE1}"/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346</TotalTime>
  <Words>1057</Words>
  <Application>Microsoft Office PowerPoint</Application>
  <PresentationFormat>Экран (4:3)</PresentationFormat>
  <Paragraphs>32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2" baseType="lpstr">
      <vt:lpstr>Calibri</vt:lpstr>
      <vt:lpstr>Arial</vt:lpstr>
      <vt:lpstr>Times New Roman</vt:lpstr>
      <vt:lpstr>Тема Office</vt:lpstr>
      <vt:lpstr>Муниципальное бюджетное дошкольное  образовательное учреждение «Детский сад общеразвивающего вида «Ромашка» Октябрьский район ХМАО - Югры</vt:lpstr>
      <vt:lpstr>Цель:   Закрепить знания детей об осени, её признаках  и особенностях. Развивать у детей образное мышление  при помощи народных примет, поговорок.</vt:lpstr>
      <vt:lpstr>Воспитатель: Ребята, какое время года вы видите на картинах? (Лето, осень, весна, зима) - Объясните, почему вы так думаете?  Дети: Летом цветут цветы. На картине тоже цветут ромашки…                        - Осенью листья становятся разноцветными и опадают с деревьев. На картине изображены опавшие листья… - Весной цветут яблони и прилетают из теплых краев птицы. На картине изображена ветка цветущей яблони и прилетевшая с юга птица… - Зимой все вокруг покрыто снегом. На картине лес, река, земля покрыты снегом… </vt:lpstr>
      <vt:lpstr>Воспитатель: Отгадайте загадку, и узнаете, о каком времени года мы поговорим сегодня. - Несу я урожаи,  Поля вновь засеваю,  Птиц к югу отправляю,  Деревья раздеваю я, Не касаясь  елочек и сосен.  Я - ...  (Осень)  - Правильно, ребята, это осень. И сегодня мы поговорим об осени, о том, что происходит в природе в это время года. Узнаем, какие приметы, пословицы, да поговорки  придумал народ об осени. - Начинается осень с месяца, который называется сентябрь. - Повторите, как называется первый месяц осени? (Сентябрь) - Осень очень красивое время года, поэтому поэты очень любят писать о ней стихи. Послушайте, что написала поэтесс Ирина Бутримова о сентябре.</vt:lpstr>
      <vt:lpstr>Голубое небо, яркие цветы,   Золотая осень чудной красоты.   Сколько солнца, света, нежного тепла,   Это бабье лето осень нам дала.   Рады мы последним теплым, ясным дням,   На пеньках опятам, в небе журавлям.   Будто бы художник смелою рукой   Расписал берёзы краской золотой,   А, добавив красной, расписал кусты   Клёны и осины дивной красоты.   Получилась осень-глаз не оторвать!   Кто ещё сумеет так нарисовать? (И. Бутримова)</vt:lpstr>
      <vt:lpstr>Воспитатель: В сентябре лето прощается с нами и уступает место осени. Осень нас радует последними теплыми деньками, разукрашивает листья деревьев разным цветом.   - Осенью, в сентябре поспевает урожай. - Что поспевает на огородах? (Капуста, картошка, свекла, морковь…)            -</vt:lpstr>
      <vt:lpstr>Воспитатель: Что поспевает в садах? (Яблоки) - Какие еще фрукты поспевают в сентябре? (Виноград. Сливы. Груши…)</vt:lpstr>
      <vt:lpstr>Воспитатель: Кто знает, каким урожаем радует нас лес нашего поселка? (Грибами, ягодами: брусникой, клюквой, черникой, морошкой…)</vt:lpstr>
      <vt:lpstr>Воспитатель: А еще богат наш сибирский лес кедровыми щишками, которыми любят полакомиться  не только люди, но и животные. Растут они на кедре.</vt:lpstr>
      <vt:lpstr>Воспитатель: Насекомые подыскивают себе место, где можно провести зиму: забиваются под кору деревьев, в щелочки домов, прячутся под кучей  травы. </vt:lpstr>
      <vt:lpstr>Воспитатель: Животные делают запасы продуктов на зиму. Белки, ежи собирают шишки, грибы. Прячут их на ветках деревьев, в дупле, в норе. Хомяки, бурундуки, мыши запасают свои норы колосками пшеницы, зернышками, семенами растений.</vt:lpstr>
      <vt:lpstr>- Воспитатель: Как называется первый месяц осени? (Сентябрь) - Что происходит в сентябре? (Листья на деревьях желтеют, краснеют; люди собирают урожай; насекомые и животные готовятся к зиме) - Второй месяц осени называется октябрь. Повторите, дети. (Октябрь) - В октябре становится намного прохладнее. Все насекомые уже попрятались в укромные местечки. Птицы собираются в стаи и  улетают на юг.  - Какие птицы улетают в теплые края? (Утки, соловьи, грачи…) - Деревья роняют свои расписные листья на землю, покрывая ее разноцветным ковром. И это явление называется листопад. На улице уныло. Небо серое и  почти каждый день идет дождь, люди прячутся под зонтом.</vt:lpstr>
      <vt:lpstr>Воспитатель: Послушайте, что пишут поэты об октябре.  Серый день короче ночи,   Холодна в реке вода,   Частый дождик землю мочит,   Свищет ветер в проводах.   Опадают листья в лужи,   Хлеб убрали в закрома,   До прихода зимней стужи   Утепляются дома. (Г. Ладонщиков) - Ребята, что происходит в октябре с природой? Какие явления можно наблюдать? (Листопад, отлет птиц в теплые края, дожди) - Правильно! И последний осенний месяц называется ноябрь. Повторите, как называется последний месяц осени? (Ноябрь). В ноябре, в ноябре   Каждый зверь в своей норе   Сладко спит и видит сны   В ожидании весны. Заглянула осень в сад -   Птицы улетели.   За окном с утра шуршат   Жёлтые метели.   Под ногами первый лёд   Крошится, ломается.   Воробей в саду вздохнёт,   А запеть –   Стесняется. (Е.Жданова)</vt:lpstr>
      <vt:lpstr>Воспитатель: В ноябре наступают первые холода. Лужи по утрам покрываются корочкой льда. С неба вместе с холодным дождем падают снежинки. На деревьях нет ни одного листочка. Люди одевают теплую одежду. Какую одежду и обувь одевают люди в холодное время года? (Шапки, куртки, пальто, шарфы, сапоги, ботинки)</vt:lpstr>
      <vt:lpstr>Воспитатель: Многие животные впали в зимнюю спячку. Какие, назовите? (Медведи, ежи, барсуки, лягушки, змеи, ящерицы, летучие мыши, ондатры). - Правильно, за лето эти животные копят жир, чтобы зимой, во время спячки, он их грел, и они не замерзли. Ежи, барсуки, ондатры натаскивают в свои норы много разной травы, пуха, делают себе в норе теплую лежанку. Медведи забираются в берлогу.</vt:lpstr>
      <vt:lpstr>Воспитатель: Вот так и проходит осень, а за осенью какое время года приходит? (Зима) - Какие осенние месяцы вы запомнили? (Сентябрь, октябрь, ноябрь) - Что происходит с растительным и животным миром в сентябре (октябре, ноябре)? (Ответы детей) - Молодцы! А теперь послушайте приметы и поговорки об осени и объясните, как вы их понимаете? Приметы сентября: - Начали собирать шиповник - сентябрь пришел. - О начале грибной поры предупреждают густые теплые туманы. - Если в дождливую ночь сова часто ухает, быть завтра хорошей погоде. - Лягушки прыгают на берег и днем квакают, а рыбы выпрыгивают из воды - будет дождь. - Перистые облака - предвестники близких перелетов птичьих стай. - Гром в сентябре предвещает теплую осень. - Сентябрь без плодов не бывает. - Сентябрь - вечер года. (Дети объясняют значение поговорок по своему понятию)  </vt:lpstr>
      <vt:lpstr>Приметы октября: - Гром в октябре предвещает бесснежную, короткую и мягкую зиму.  -Первый снег выпадает за сорок дней до настоящей зимы.  - Листопад прошел быстро - скоро наступит стужа и зима будет суровой, а если листья остаются зелеными и долго держатся на деревьях - зима будет короткая, с небольшими морозами.  - Сентябрь пахнет яблоком, октябрь - капустой. - В октябре ни на колесах, ни на санях. - Октябрь то плачет, то смеется. (Дети объясняют значение поговорок по своему понятию) Приметы ноября: - Охотник (ловец) пороши, что праздника ждет. - У ноября изо льда корона, из инея - перстенек, снегом низан поясок. - Иней на деревьях - к морозам, туман - к оттепели. - В ноябре зима с осенью борются. - В ноябре с утра может дождь дождить, а к вечеру сугробами снег лежать. Комары в ноябре - быть мягкой зиме. - Кто в ноябре не зябнет, тот и в декабре (январе) не замерзнет. (Дети объясняют значение поговорок по своему понятию) Воспитатель: Сегодня мы пойдем на прогулку и все вместе попробуем найти приметы сентября.  </vt:lpstr>
      <vt:lpstr>Список литературы 1.Примерная основная общеобразовательная программа дошкольного образования «От рождения до школы» под редакцией Н.Е.Вераксы, Т.С.Комаровой, М.А.Васильевой. – 2-е изд., испр. и доп.-М.: МОЗАИКА-СИНТЕЗ, 2011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дошкольное учреждение «Детский сад общеразвивающего вида «Ромашка» ХМАО - Югра</dc:title>
  <dc:creator>Семейство</dc:creator>
  <cp:lastModifiedBy>Elena</cp:lastModifiedBy>
  <cp:revision>32</cp:revision>
  <dcterms:created xsi:type="dcterms:W3CDTF">2014-09-07T05:46:50Z</dcterms:created>
  <dcterms:modified xsi:type="dcterms:W3CDTF">2014-09-20T05:44:55Z</dcterms:modified>
</cp:coreProperties>
</file>